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9" r:id="rId3"/>
    <p:sldId id="256" r:id="rId4"/>
    <p:sldId id="257" r:id="rId5"/>
    <p:sldId id="258" r:id="rId6"/>
    <p:sldId id="268" r:id="rId7"/>
    <p:sldId id="271" r:id="rId8"/>
    <p:sldId id="269" r:id="rId9"/>
    <p:sldId id="270" r:id="rId10"/>
    <p:sldId id="260" r:id="rId11"/>
    <p:sldId id="263" r:id="rId12"/>
    <p:sldId id="264" r:id="rId13"/>
    <p:sldId id="262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74B"/>
    <a:srgbClr val="E87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10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28A9-DD8F-7144-A802-A5D2B7650C3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D79-6FD3-1840-B72A-6C938F840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28A9-DD8F-7144-A802-A5D2B7650C3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D79-6FD3-1840-B72A-6C938F840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7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28A9-DD8F-7144-A802-A5D2B7650C3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D79-6FD3-1840-B72A-6C938F840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28A9-DD8F-7144-A802-A5D2B7650C3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D79-6FD3-1840-B72A-6C938F840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2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28A9-DD8F-7144-A802-A5D2B7650C3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D79-6FD3-1840-B72A-6C938F840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2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28A9-DD8F-7144-A802-A5D2B7650C3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D79-6FD3-1840-B72A-6C938F840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28A9-DD8F-7144-A802-A5D2B7650C3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D79-6FD3-1840-B72A-6C938F840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6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28A9-DD8F-7144-A802-A5D2B7650C3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D79-6FD3-1840-B72A-6C938F840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3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28A9-DD8F-7144-A802-A5D2B7650C3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D79-6FD3-1840-B72A-6C938F840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3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28A9-DD8F-7144-A802-A5D2B7650C3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D79-6FD3-1840-B72A-6C938F840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2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28A9-DD8F-7144-A802-A5D2B7650C3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CD79-6FD3-1840-B72A-6C938F840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8A9-DD8F-7144-A802-A5D2B7650C3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CD79-6FD3-1840-B72A-6C938F840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 Train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8" b="19078"/>
          <a:stretch>
            <a:fillRect/>
          </a:stretch>
        </p:blipFill>
        <p:spPr>
          <a:xfrm>
            <a:off x="-858982" y="-125604"/>
            <a:ext cx="13440111" cy="7391543"/>
          </a:xfr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95556" y="711197"/>
            <a:ext cx="11365345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rgbClr val="E87123"/>
                </a:solidFill>
                <a:latin typeface="Avenir Black"/>
                <a:cs typeface="Avenir Black"/>
              </a:rPr>
              <a:t>Ear Training at Berklee</a:t>
            </a:r>
            <a:endParaRPr lang="en-US" sz="6000" dirty="0">
              <a:solidFill>
                <a:srgbClr val="E87123"/>
              </a:solidFill>
              <a:latin typeface="Avenir Black"/>
              <a:cs typeface="Avenir Black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95555" y="2278513"/>
            <a:ext cx="8229600" cy="1046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latin typeface="Avenir Black"/>
                <a:cs typeface="Avenir Black"/>
              </a:rPr>
              <a:t>Allan Chase,</a:t>
            </a:r>
            <a:r>
              <a:rPr lang="en-US" sz="2400" dirty="0" smtClean="0">
                <a:solidFill>
                  <a:schemeClr val="bg1"/>
                </a:solidFill>
                <a:latin typeface="Avenir Book"/>
                <a:cs typeface="Avenir Book"/>
              </a:rPr>
              <a:t> Chair, Ear Training</a:t>
            </a:r>
            <a:endParaRPr lang="en-US" sz="24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4559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lfege ladd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0" t="5143" r="38735" b="73931"/>
          <a:stretch/>
        </p:blipFill>
        <p:spPr>
          <a:xfrm>
            <a:off x="1821513" y="720270"/>
            <a:ext cx="5500975" cy="541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5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lfege ladd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3" t="25877" r="37993" b="25925"/>
          <a:stretch/>
        </p:blipFill>
        <p:spPr>
          <a:xfrm>
            <a:off x="2996276" y="184731"/>
            <a:ext cx="3142177" cy="65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2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fege ladd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6" t="73766" r="38660" b="5308"/>
          <a:stretch/>
        </p:blipFill>
        <p:spPr>
          <a:xfrm>
            <a:off x="1954285" y="849704"/>
            <a:ext cx="5235430" cy="51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6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fegeLadder_ChromaticMovableD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60" y="-117399"/>
            <a:ext cx="5291081" cy="70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2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missions-2-Sli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4" y="-292485"/>
            <a:ext cx="9421091" cy="807522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584181" y="711197"/>
            <a:ext cx="1136534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FFFF"/>
                </a:solidFill>
                <a:latin typeface="Avenir Black"/>
                <a:cs typeface="Avenir Black"/>
              </a:rPr>
              <a:t>Questions?</a:t>
            </a:r>
            <a:endParaRPr lang="en-US" sz="6000" dirty="0">
              <a:solidFill>
                <a:srgbClr val="FFFFFF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85500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missions_Young-asian-girl_SLIDER_06-24-14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818" y="-477212"/>
            <a:ext cx="9219045" cy="7902039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902181" y="695804"/>
            <a:ext cx="1136534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FFFF"/>
                </a:solidFill>
                <a:latin typeface="Avenir Black"/>
                <a:cs typeface="Avenir Black"/>
              </a:rPr>
              <a:t>Thank you</a:t>
            </a:r>
            <a:endParaRPr lang="en-US" sz="6000" dirty="0">
              <a:solidFill>
                <a:srgbClr val="FFFFFF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43338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735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venir Medium"/>
                <a:cs typeface="Avenir Medium"/>
              </a:rPr>
              <a:t>Tendency-Tone Pairs and Patterns</a:t>
            </a:r>
            <a:endParaRPr lang="en-US" dirty="0">
              <a:latin typeface="Avenir Medium"/>
              <a:cs typeface="Avenir Medium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3032814"/>
            <a:ext cx="8229600" cy="1241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venir Book"/>
                <a:cs typeface="Avenir Book"/>
              </a:rPr>
              <a:t>Tonal and modal melodic resolution patterns</a:t>
            </a:r>
          </a:p>
          <a:p>
            <a:r>
              <a:rPr lang="en-US" sz="2400" dirty="0" smtClean="0">
                <a:latin typeface="Avenir Book"/>
                <a:cs typeface="Avenir Book"/>
              </a:rPr>
              <a:t>(in C for reference)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41723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ndency-Tone Pairs cop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 b="66029"/>
          <a:stretch/>
        </p:blipFill>
        <p:spPr>
          <a:xfrm>
            <a:off x="-715819" y="1881908"/>
            <a:ext cx="10077477" cy="25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0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dency-Tone Pairs cop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8" b="40357"/>
          <a:stretch/>
        </p:blipFill>
        <p:spPr>
          <a:xfrm>
            <a:off x="-715819" y="1662553"/>
            <a:ext cx="10077477" cy="333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5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ndency-Tone Pairs cop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 b="40356"/>
          <a:stretch/>
        </p:blipFill>
        <p:spPr>
          <a:xfrm>
            <a:off x="-785092" y="473366"/>
            <a:ext cx="10077477" cy="59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5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57200" y="1259360"/>
            <a:ext cx="8328891" cy="56679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dirty="0" smtClean="0">
                <a:latin typeface="Avenir Book"/>
                <a:cs typeface="Avenir Book"/>
              </a:rPr>
              <a:t>Tones </a:t>
            </a:r>
            <a:r>
              <a:rPr lang="en-US" sz="2300" dirty="0">
                <a:latin typeface="Avenir Book"/>
                <a:cs typeface="Avenir Book"/>
              </a:rPr>
              <a:t>that are not members of the tonic triad tend to resolve by step to the </a:t>
            </a:r>
            <a:r>
              <a:rPr lang="en-US" sz="2300" dirty="0" smtClean="0">
                <a:latin typeface="Avenir Book"/>
                <a:cs typeface="Avenir Book"/>
              </a:rPr>
              <a:t>nearest </a:t>
            </a:r>
            <a:r>
              <a:rPr lang="en-US" sz="2300" dirty="0">
                <a:latin typeface="Avenir Book"/>
                <a:cs typeface="Avenir Book"/>
              </a:rPr>
              <a:t>note of </a:t>
            </a:r>
            <a:r>
              <a:rPr lang="en-US" sz="2300" dirty="0" smtClean="0">
                <a:latin typeface="Avenir Book"/>
                <a:cs typeface="Avenir Book"/>
              </a:rPr>
              <a:t>the tonic </a:t>
            </a:r>
            <a:r>
              <a:rPr lang="en-US" sz="2300" dirty="0">
                <a:latin typeface="Avenir Book"/>
                <a:cs typeface="Avenir Book"/>
              </a:rPr>
              <a:t>triad</a:t>
            </a:r>
            <a:r>
              <a:rPr lang="en-US" sz="2300" dirty="0" smtClean="0">
                <a:latin typeface="Avenir Book"/>
                <a:cs typeface="Avenir Book"/>
              </a:rPr>
              <a:t>.</a:t>
            </a:r>
          </a:p>
          <a:p>
            <a:pPr algn="l"/>
            <a:r>
              <a:rPr lang="en-US" sz="2300" dirty="0" smtClean="0">
                <a:latin typeface="Avenir Book"/>
                <a:cs typeface="Avenir Book"/>
              </a:rPr>
              <a:t> </a:t>
            </a:r>
            <a:endParaRPr lang="en-US" sz="2300" dirty="0">
              <a:latin typeface="Avenir Book"/>
              <a:cs typeface="Avenir Book"/>
            </a:endParaRPr>
          </a:p>
          <a:p>
            <a:pPr algn="l"/>
            <a:r>
              <a:rPr lang="en-US" sz="2300" dirty="0" smtClean="0">
                <a:latin typeface="Avenir Book"/>
                <a:cs typeface="Avenir Book"/>
              </a:rPr>
              <a:t>Resolution </a:t>
            </a:r>
            <a:r>
              <a:rPr lang="en-US" sz="2300" dirty="0">
                <a:latin typeface="Avenir Book"/>
                <a:cs typeface="Avenir Book"/>
              </a:rPr>
              <a:t>to the tonic note and/or resolution down are stronger when two stepwise options </a:t>
            </a:r>
            <a:r>
              <a:rPr lang="en-US" sz="2300" dirty="0" smtClean="0">
                <a:latin typeface="Avenir Book"/>
                <a:cs typeface="Avenir Book"/>
              </a:rPr>
              <a:t>are equal: </a:t>
            </a:r>
          </a:p>
          <a:p>
            <a:pPr>
              <a:lnSpc>
                <a:spcPct val="150000"/>
              </a:lnSpc>
            </a:pPr>
            <a:r>
              <a:rPr lang="en-US" sz="2300" i="1" dirty="0" smtClean="0">
                <a:latin typeface="Avenir Book"/>
                <a:cs typeface="Avenir Book"/>
              </a:rPr>
              <a:t>Re</a:t>
            </a:r>
            <a:r>
              <a:rPr lang="en-US" sz="2300" i="1" dirty="0">
                <a:latin typeface="Avenir Book"/>
                <a:cs typeface="Avenir Book"/>
              </a:rPr>
              <a:t>/2-Do/1</a:t>
            </a:r>
            <a:r>
              <a:rPr lang="en-US" sz="2300" dirty="0">
                <a:latin typeface="Avenir Book"/>
                <a:cs typeface="Avenir Book"/>
              </a:rPr>
              <a:t> more than </a:t>
            </a:r>
            <a:r>
              <a:rPr lang="en-US" sz="2300" i="1" dirty="0">
                <a:latin typeface="Avenir Book"/>
                <a:cs typeface="Avenir Book"/>
              </a:rPr>
              <a:t>Re/2-Mi/3</a:t>
            </a:r>
            <a:r>
              <a:rPr lang="en-US" sz="2300" dirty="0">
                <a:latin typeface="Avenir Book"/>
                <a:cs typeface="Avenir Book"/>
              </a:rPr>
              <a:t> in </a:t>
            </a:r>
            <a:r>
              <a:rPr lang="en-US" sz="2300" dirty="0" smtClean="0">
                <a:latin typeface="Avenir Book"/>
                <a:cs typeface="Avenir Book"/>
              </a:rPr>
              <a:t>major </a:t>
            </a:r>
          </a:p>
          <a:p>
            <a:r>
              <a:rPr lang="en-US" sz="2300" i="1" dirty="0" err="1" smtClean="0">
                <a:latin typeface="Avenir Book"/>
                <a:cs typeface="Avenir Book"/>
              </a:rPr>
              <a:t>Fa</a:t>
            </a:r>
            <a:r>
              <a:rPr lang="en-US" sz="2300" i="1" dirty="0">
                <a:latin typeface="Avenir Book"/>
                <a:cs typeface="Avenir Book"/>
              </a:rPr>
              <a:t>/4-Me/</a:t>
            </a:r>
            <a:r>
              <a:rPr lang="en-US" sz="2300" i="1" dirty="0" smtClean="0">
                <a:latin typeface="Avenir Book"/>
                <a:cs typeface="Avenir Book"/>
              </a:rPr>
              <a:t>b3</a:t>
            </a:r>
            <a:r>
              <a:rPr lang="en-US" sz="2300" dirty="0" smtClean="0">
                <a:latin typeface="Avenir Book"/>
                <a:cs typeface="Avenir Book"/>
              </a:rPr>
              <a:t> </a:t>
            </a:r>
            <a:r>
              <a:rPr lang="en-US" sz="2300" dirty="0">
                <a:latin typeface="Avenir Book"/>
                <a:cs typeface="Avenir Book"/>
              </a:rPr>
              <a:t>more than </a:t>
            </a:r>
            <a:r>
              <a:rPr lang="en-US" sz="2300" i="1" dirty="0" err="1">
                <a:latin typeface="Avenir Book"/>
                <a:cs typeface="Avenir Book"/>
              </a:rPr>
              <a:t>Fa</a:t>
            </a:r>
            <a:r>
              <a:rPr lang="en-US" sz="2300" i="1" dirty="0">
                <a:latin typeface="Avenir Book"/>
                <a:cs typeface="Avenir Book"/>
              </a:rPr>
              <a:t>/4-Sol/5</a:t>
            </a:r>
            <a:r>
              <a:rPr lang="en-US" sz="2300" dirty="0">
                <a:latin typeface="Avenir Book"/>
                <a:cs typeface="Avenir Book"/>
              </a:rPr>
              <a:t> in </a:t>
            </a:r>
            <a:r>
              <a:rPr lang="en-US" sz="2300" dirty="0" smtClean="0">
                <a:latin typeface="Avenir Book"/>
                <a:cs typeface="Avenir Book"/>
              </a:rPr>
              <a:t>minor</a:t>
            </a:r>
            <a:endParaRPr lang="en-US" sz="2300" dirty="0">
              <a:latin typeface="Avenir Book"/>
              <a:cs typeface="Avenir Book"/>
            </a:endParaRPr>
          </a:p>
          <a:p>
            <a:pPr algn="l"/>
            <a:endParaRPr lang="en-US" sz="2300" dirty="0" smtClean="0">
              <a:latin typeface="Avenir Book"/>
              <a:cs typeface="Avenir Book"/>
            </a:endParaRPr>
          </a:p>
          <a:p>
            <a:pPr algn="l"/>
            <a:r>
              <a:rPr lang="en-US" sz="2300" dirty="0" smtClean="0">
                <a:latin typeface="Avenir Book"/>
                <a:cs typeface="Avenir Book"/>
              </a:rPr>
              <a:t>Tones </a:t>
            </a:r>
            <a:r>
              <a:rPr lang="en-US" sz="2300" dirty="0">
                <a:latin typeface="Avenir Book"/>
                <a:cs typeface="Avenir Book"/>
              </a:rPr>
              <a:t>of </a:t>
            </a:r>
            <a:r>
              <a:rPr lang="en-US" sz="2300" dirty="0" smtClean="0">
                <a:latin typeface="Avenir Book"/>
                <a:cs typeface="Avenir Book"/>
              </a:rPr>
              <a:t>the tonic </a:t>
            </a:r>
            <a:r>
              <a:rPr lang="en-US" sz="2300" dirty="0">
                <a:latin typeface="Avenir Book"/>
                <a:cs typeface="Avenir Book"/>
              </a:rPr>
              <a:t>triad tend to return by leap or step to the tonic </a:t>
            </a:r>
            <a:r>
              <a:rPr lang="en-US" sz="2300" dirty="0" smtClean="0">
                <a:latin typeface="Avenir Book"/>
                <a:cs typeface="Avenir Book"/>
              </a:rPr>
              <a:t>note. </a:t>
            </a:r>
          </a:p>
          <a:p>
            <a:pPr>
              <a:lnSpc>
                <a:spcPct val="140000"/>
              </a:lnSpc>
            </a:pPr>
            <a:r>
              <a:rPr lang="en-US" sz="2300" i="1" dirty="0" smtClean="0">
                <a:latin typeface="Avenir Book"/>
                <a:cs typeface="Avenir Book"/>
              </a:rPr>
              <a:t>Sol</a:t>
            </a:r>
            <a:r>
              <a:rPr lang="en-US" sz="2300" i="1" dirty="0">
                <a:latin typeface="Avenir Book"/>
                <a:cs typeface="Avenir Book"/>
              </a:rPr>
              <a:t>/5-Do/1; </a:t>
            </a:r>
            <a:r>
              <a:rPr lang="en-US" sz="2300" i="1" dirty="0" err="1">
                <a:latin typeface="Avenir Book"/>
                <a:cs typeface="Avenir Book"/>
              </a:rPr>
              <a:t>Mi</a:t>
            </a:r>
            <a:r>
              <a:rPr lang="en-US" sz="2300" i="1" dirty="0">
                <a:latin typeface="Avenir Book"/>
                <a:cs typeface="Avenir Book"/>
              </a:rPr>
              <a:t>/3-Do/1, Me/b3-Do/</a:t>
            </a:r>
            <a:r>
              <a:rPr lang="en-US" sz="2300" i="1" dirty="0" smtClean="0">
                <a:latin typeface="Avenir Book"/>
                <a:cs typeface="Avenir Book"/>
              </a:rPr>
              <a:t>1</a:t>
            </a:r>
            <a:endParaRPr lang="en-US" sz="2300" dirty="0">
              <a:latin typeface="Avenir Book"/>
              <a:cs typeface="Avenir Boo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0818" y="3174998"/>
            <a:ext cx="6303819" cy="827864"/>
          </a:xfrm>
          <a:prstGeom prst="rect">
            <a:avLst/>
          </a:prstGeom>
          <a:solidFill>
            <a:srgbClr val="E87123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30332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venir Black"/>
                <a:cs typeface="Avenir Black"/>
              </a:rPr>
              <a:t>Principle</a:t>
            </a:r>
            <a:endParaRPr lang="en-US" sz="2800" dirty="0">
              <a:latin typeface="Avenir Black"/>
              <a:cs typeface="Avenir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0818" y="5006425"/>
            <a:ext cx="6303819" cy="508890"/>
          </a:xfrm>
          <a:prstGeom prst="rect">
            <a:avLst/>
          </a:prstGeom>
          <a:solidFill>
            <a:srgbClr val="E87123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92545" y="430995"/>
            <a:ext cx="8509000" cy="1293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venir Book"/>
                <a:cs typeface="Avenir Book"/>
              </a:rPr>
              <a:t>These tendencies are </a:t>
            </a:r>
            <a:r>
              <a:rPr lang="en-US" sz="2400" dirty="0" err="1">
                <a:latin typeface="Avenir Book"/>
                <a:cs typeface="Avenir Book"/>
              </a:rPr>
              <a:t>enculturated</a:t>
            </a:r>
            <a:r>
              <a:rPr lang="en-US" sz="2400" dirty="0">
                <a:latin typeface="Avenir Book"/>
                <a:cs typeface="Avenir Book"/>
              </a:rPr>
              <a:t> by exposure to the simplest, most direct </a:t>
            </a:r>
            <a:r>
              <a:rPr lang="en-US" sz="2400" dirty="0" smtClean="0">
                <a:latin typeface="Avenir Book"/>
                <a:cs typeface="Avenir Book"/>
              </a:rPr>
              <a:t>melodies in </a:t>
            </a:r>
            <a:r>
              <a:rPr lang="en-US" sz="2400" dirty="0" smtClean="0">
                <a:solidFill>
                  <a:srgbClr val="E87123"/>
                </a:solidFill>
                <a:latin typeface="Avenir Black"/>
                <a:cs typeface="Avenir Black"/>
              </a:rPr>
              <a:t>Western music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36" y="2293697"/>
            <a:ext cx="1641603" cy="33289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1" y="2870971"/>
            <a:ext cx="31634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3D474B"/>
                </a:solidFill>
                <a:latin typeface="Avenir Black"/>
                <a:cs typeface="Avenir Black"/>
              </a:rPr>
              <a:t>S</a:t>
            </a:r>
            <a:r>
              <a:rPr lang="en-US" sz="2400" dirty="0" smtClean="0">
                <a:solidFill>
                  <a:srgbClr val="3D474B"/>
                </a:solidFill>
                <a:latin typeface="Avenir Black"/>
                <a:cs typeface="Avenir Black"/>
              </a:rPr>
              <a:t>ongs of childhood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3D474B"/>
                </a:solidFill>
                <a:latin typeface="Avenir Black"/>
                <a:cs typeface="Avenir Black"/>
              </a:rPr>
              <a:t>S</a:t>
            </a:r>
            <a:r>
              <a:rPr lang="en-US" sz="2400" dirty="0" smtClean="0">
                <a:solidFill>
                  <a:srgbClr val="3D474B"/>
                </a:solidFill>
                <a:latin typeface="Avenir Black"/>
                <a:cs typeface="Avenir Black"/>
              </a:rPr>
              <a:t>ing-along music</a:t>
            </a:r>
            <a:endParaRPr lang="en-US" sz="2400" dirty="0" smtClean="0">
              <a:solidFill>
                <a:srgbClr val="3D474B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06186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92545" y="538784"/>
            <a:ext cx="8509000" cy="6065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venir Black"/>
                <a:cs typeface="Avenir Black"/>
              </a:rPr>
              <a:t>Recognition</a:t>
            </a:r>
            <a:r>
              <a:rPr lang="en-US" sz="2400" dirty="0" smtClean="0">
                <a:latin typeface="Avenir Book"/>
                <a:cs typeface="Avenir Book"/>
              </a:rPr>
              <a:t> </a:t>
            </a:r>
            <a:r>
              <a:rPr lang="en-US" sz="2400" dirty="0">
                <a:latin typeface="Avenir Book"/>
                <a:cs typeface="Avenir Book"/>
              </a:rPr>
              <a:t>of tendency-tone patterns is an </a:t>
            </a:r>
            <a:r>
              <a:rPr lang="en-US" sz="2400" dirty="0" smtClean="0">
                <a:latin typeface="Avenir Book"/>
                <a:cs typeface="Avenir Book"/>
              </a:rPr>
              <a:t>important factor </a:t>
            </a:r>
            <a:r>
              <a:rPr lang="en-US" sz="2400" dirty="0">
                <a:latin typeface="Avenir Book"/>
                <a:cs typeface="Avenir Book"/>
              </a:rPr>
              <a:t>in identifying the tonic and orientation to the key</a:t>
            </a:r>
            <a:r>
              <a:rPr lang="en-US" sz="2400" dirty="0" smtClean="0">
                <a:latin typeface="Avenir Book"/>
                <a:cs typeface="Avenir Book"/>
              </a:rPr>
              <a:t>.</a:t>
            </a:r>
          </a:p>
          <a:p>
            <a:pPr algn="l"/>
            <a:endParaRPr lang="en-US" sz="2400" dirty="0" smtClean="0">
              <a:latin typeface="Avenir Book"/>
              <a:cs typeface="Avenir Book"/>
            </a:endParaRPr>
          </a:p>
          <a:p>
            <a:pPr algn="l"/>
            <a:endParaRPr lang="en-US" sz="2400" dirty="0">
              <a:latin typeface="Avenir Black"/>
              <a:cs typeface="Avenir Black"/>
            </a:endParaRPr>
          </a:p>
          <a:p>
            <a:pPr algn="l"/>
            <a:r>
              <a:rPr lang="en-US" sz="2400" dirty="0" smtClean="0">
                <a:latin typeface="Avenir Black"/>
                <a:cs typeface="Avenir Black"/>
              </a:rPr>
              <a:t>Knowledge </a:t>
            </a:r>
            <a:r>
              <a:rPr lang="en-US" sz="2400" dirty="0">
                <a:latin typeface="Avenir Book"/>
                <a:cs typeface="Avenir Book"/>
              </a:rPr>
              <a:t>of them is important for artistic </a:t>
            </a:r>
            <a:r>
              <a:rPr lang="en-US" sz="2400" dirty="0" smtClean="0">
                <a:latin typeface="Avenir Book"/>
                <a:cs typeface="Avenir Book"/>
              </a:rPr>
              <a:t>choices: </a:t>
            </a:r>
          </a:p>
        </p:txBody>
      </p:sp>
      <p:sp>
        <p:nvSpPr>
          <p:cNvPr id="3" name="Rectangle 2"/>
          <p:cNvSpPr/>
          <p:nvPr/>
        </p:nvSpPr>
        <p:spPr>
          <a:xfrm>
            <a:off x="877454" y="2690049"/>
            <a:ext cx="6823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venir Book"/>
                <a:cs typeface="Avenir Book"/>
              </a:rPr>
              <a:t>control of indirect resolution, ambiguity, deception, bitonality, or atonality, </a:t>
            </a:r>
          </a:p>
          <a:p>
            <a:endParaRPr lang="en-US" sz="2400" dirty="0" smtClean="0">
              <a:latin typeface="Avenir Book"/>
              <a:cs typeface="Avenir Book"/>
            </a:endParaRPr>
          </a:p>
          <a:p>
            <a:r>
              <a:rPr lang="en-US" sz="2400" dirty="0" smtClean="0">
                <a:latin typeface="Avenir Book"/>
                <a:cs typeface="Avenir Book"/>
              </a:rPr>
              <a:t>creating and recognizing normal, satisfying tonal and modal resolutions.</a:t>
            </a:r>
            <a:endParaRPr lang="en-US" sz="2400" dirty="0">
              <a:latin typeface="Avenir Book"/>
              <a:cs typeface="Avenir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454" y="2705444"/>
            <a:ext cx="6823365" cy="873672"/>
          </a:xfrm>
          <a:prstGeom prst="rect">
            <a:avLst/>
          </a:prstGeom>
          <a:solidFill>
            <a:srgbClr val="E87123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7454" y="3745594"/>
            <a:ext cx="6823365" cy="883447"/>
          </a:xfrm>
          <a:prstGeom prst="rect">
            <a:avLst/>
          </a:prstGeom>
          <a:solidFill>
            <a:srgbClr val="E87123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4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849809"/>
            <a:ext cx="8513618" cy="3288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venir Book"/>
                <a:cs typeface="Avenir Book"/>
              </a:rPr>
              <a:t>In </a:t>
            </a:r>
            <a:r>
              <a:rPr lang="en-US" sz="2400" dirty="0">
                <a:latin typeface="Avenir Book"/>
                <a:cs typeface="Avenir Book"/>
              </a:rPr>
              <a:t>the context of </a:t>
            </a:r>
            <a:r>
              <a:rPr lang="en-US" sz="2400" u="sng" dirty="0">
                <a:latin typeface="Avenir Book"/>
                <a:cs typeface="Avenir Book"/>
              </a:rPr>
              <a:t>secondary dominant harmony </a:t>
            </a:r>
            <a:r>
              <a:rPr lang="en-US" sz="2400" dirty="0">
                <a:latin typeface="Avenir Book"/>
                <a:cs typeface="Avenir Book"/>
              </a:rPr>
              <a:t>(or some °7ths), chromatic notes' </a:t>
            </a:r>
            <a:r>
              <a:rPr lang="en-US" sz="2400" dirty="0" smtClean="0">
                <a:latin typeface="Avenir Book"/>
                <a:cs typeface="Avenir Book"/>
              </a:rPr>
              <a:t>tendencies come </a:t>
            </a:r>
            <a:r>
              <a:rPr lang="en-US" sz="2400" dirty="0">
                <a:latin typeface="Avenir Book"/>
                <a:cs typeface="Avenir Book"/>
              </a:rPr>
              <a:t>from the secondary </a:t>
            </a:r>
            <a:r>
              <a:rPr lang="en-US" sz="2400" dirty="0" smtClean="0">
                <a:latin typeface="Avenir Book"/>
                <a:cs typeface="Avenir Book"/>
              </a:rPr>
              <a:t>key, but they are named in the primary key. 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latin typeface="Avenir Book"/>
                <a:cs typeface="Avenir Book"/>
              </a:rPr>
              <a:t>the </a:t>
            </a:r>
            <a:r>
              <a:rPr lang="en-US" sz="2300" dirty="0">
                <a:latin typeface="Avenir Book"/>
                <a:cs typeface="Avenir Book"/>
              </a:rPr>
              <a:t>3rd of </a:t>
            </a:r>
            <a:r>
              <a:rPr lang="en-US" sz="2300" i="1" dirty="0">
                <a:latin typeface="Avenir Book"/>
                <a:cs typeface="Avenir Book"/>
              </a:rPr>
              <a:t>V7/II, Di/#1</a:t>
            </a:r>
            <a:r>
              <a:rPr lang="en-US" sz="2300" dirty="0">
                <a:latin typeface="Avenir Book"/>
                <a:cs typeface="Avenir Book"/>
              </a:rPr>
              <a:t>, is "</a:t>
            </a:r>
            <a:r>
              <a:rPr lang="en-US" sz="2300" i="1" dirty="0">
                <a:latin typeface="Avenir Book"/>
                <a:cs typeface="Avenir Book"/>
              </a:rPr>
              <a:t>Ti/7 of II</a:t>
            </a:r>
            <a:r>
              <a:rPr lang="en-US" sz="2300" dirty="0">
                <a:latin typeface="Avenir Book"/>
                <a:cs typeface="Avenir Book"/>
              </a:rPr>
              <a:t>," a secondary leading </a:t>
            </a:r>
            <a:r>
              <a:rPr lang="en-US" sz="2300" dirty="0" smtClean="0">
                <a:latin typeface="Avenir Book"/>
                <a:cs typeface="Avenir Book"/>
              </a:rPr>
              <a:t>tone</a:t>
            </a:r>
            <a:endParaRPr lang="en-US" sz="2300" dirty="0">
              <a:latin typeface="Avenir Book"/>
              <a:cs typeface="Avenir Book"/>
            </a:endParaRP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18787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venir Black"/>
                <a:cs typeface="Avenir Black"/>
              </a:rPr>
              <a:t>Exception</a:t>
            </a:r>
            <a:endParaRPr lang="en-US" sz="2800" dirty="0">
              <a:latin typeface="Avenir Black"/>
              <a:cs typeface="Avenir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910" y="2937822"/>
            <a:ext cx="8220363" cy="420571"/>
          </a:xfrm>
          <a:prstGeom prst="rect">
            <a:avLst/>
          </a:prstGeom>
          <a:solidFill>
            <a:srgbClr val="E87123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289</Words>
  <Application>Microsoft Macintosh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Ear Training at Berklee</vt:lpstr>
      <vt:lpstr>Tendency-Tone Pairs and Patterns</vt:lpstr>
      <vt:lpstr>PowerPoint Presentation</vt:lpstr>
      <vt:lpstr>PowerPoint Presentation</vt:lpstr>
      <vt:lpstr>PowerPoint Presentation</vt:lpstr>
      <vt:lpstr>Principle</vt:lpstr>
      <vt:lpstr>PowerPoint Presentation</vt:lpstr>
      <vt:lpstr>PowerPoint Presentation</vt:lpstr>
      <vt:lpstr>Exception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Berklee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Tendency-Tone Pairs and Patterns</dc:title>
  <dc:creator>Michael Maieli</dc:creator>
  <cp:lastModifiedBy>Michael Maieli</cp:lastModifiedBy>
  <cp:revision>11</cp:revision>
  <dcterms:created xsi:type="dcterms:W3CDTF">2017-02-24T12:24:52Z</dcterms:created>
  <dcterms:modified xsi:type="dcterms:W3CDTF">2017-02-24T14:49:03Z</dcterms:modified>
</cp:coreProperties>
</file>